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67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5" r:id="rId10"/>
  </p:sldIdLst>
  <p:sldSz cx="14630400" cy="8229600"/>
  <p:notesSz cx="8229600" cy="14630400"/>
  <p:embeddedFontLst>
    <p:embeddedFont>
      <p:font typeface="Gill Sans Ultra Bold" panose="020B0A02020104020203" pitchFamily="34" charset="0"/>
      <p:regular r:id="rId12"/>
    </p:embeddedFont>
    <p:embeddedFont>
      <p:font typeface="Lato" panose="020F0502020204030203" pitchFamily="34" charset="0"/>
      <p:regular r:id="rId13"/>
      <p:bold r:id="rId14"/>
    </p:embeddedFont>
    <p:embeddedFont>
      <p:font typeface="Lato Bold" panose="020F0502020204030203" charset="0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611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e.wikipedia.org/wiki/96K6_Panzir" TargetMode="External"/><Relationship Id="rId3" Type="http://schemas.openxmlformats.org/officeDocument/2006/relationships/image" Target="../media/image5.jpg"/><Relationship Id="rId7" Type="http://schemas.openxmlformats.org/officeDocument/2006/relationships/image" Target="../media/image7.jpg"/><Relationship Id="rId12" Type="http://schemas.openxmlformats.org/officeDocument/2006/relationships/hyperlink" Target="https://www.tasnimnews.com/en/news/2019/05/21/2016214/yemeni-drone-attack-hits-arms-depot-at-saudi-airpor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Collier_flintlock_revolver" TargetMode="External"/><Relationship Id="rId11" Type="http://schemas.openxmlformats.org/officeDocument/2006/relationships/image" Target="../media/image9.jpg"/><Relationship Id="rId5" Type="http://schemas.openxmlformats.org/officeDocument/2006/relationships/image" Target="../media/image6.jpg"/><Relationship Id="rId10" Type="http://schemas.openxmlformats.org/officeDocument/2006/relationships/hyperlink" Target="https://en.wikipedia.org/wiki/B53_nuclear_bomb" TargetMode="External"/><Relationship Id="rId4" Type="http://schemas.openxmlformats.org/officeDocument/2006/relationships/hyperlink" Target="https://www.publicdomainpictures.net/view-image.php?image=61530&amp;picture=herz-und-spear" TargetMode="External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911197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Defence Technology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793790" y="422957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Defence technology encompasses the development and application of advanced technologies for military purposes. It is an ever-evolving field driven by innovation and the need to maintain strategic advantage.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 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A4A45"/>
                </a:solidFill>
                <a:latin typeface="Gill Sans Ultra Bold" panose="020B0A02020104020203" pitchFamily="34" charset="0"/>
              </a:rPr>
              <a:t>By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b="1" dirty="0" err="1">
                <a:latin typeface="Gill Sans Ultra Bold" panose="020B0A02020104020203" pitchFamily="34" charset="0"/>
              </a:rPr>
              <a:t>Nehant</a:t>
            </a:r>
            <a:r>
              <a:rPr lang="en-US" sz="1750" b="1" dirty="0">
                <a:latin typeface="Gill Sans Ultra Bold" panose="020B0A02020104020203" pitchFamily="34" charset="0"/>
              </a:rPr>
              <a:t> </a:t>
            </a:r>
            <a:r>
              <a:rPr lang="en-US" sz="1750" b="1" dirty="0" err="1">
                <a:latin typeface="Gill Sans Ultra Bold" panose="020B0A02020104020203" pitchFamily="34" charset="0"/>
              </a:rPr>
              <a:t>Sawarkar</a:t>
            </a:r>
            <a:endParaRPr lang="en-US" sz="1750" b="1" dirty="0">
              <a:latin typeface="Gill Sans Ultra Bold" panose="020B0A02020104020203" pitchFamily="34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latin typeface="Gill Sans Ultra Bold" panose="020B0A02020104020203" pitchFamily="34" charset="0"/>
              </a:rPr>
              <a:t>Atharva Mishra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42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Content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950238" y="3031688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Evolution of </a:t>
            </a:r>
            <a:r>
              <a:rPr lang="en-US" sz="2200" b="1" dirty="0" err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Defence</a:t>
            </a: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technology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6822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466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9" name="Text 6"/>
          <p:cNvSpPr/>
          <p:nvPr/>
        </p:nvSpPr>
        <p:spPr>
          <a:xfrm>
            <a:off x="4841915" y="3031688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History of </a:t>
            </a:r>
            <a:r>
              <a:rPr lang="en-US" sz="2200" b="1" dirty="0" err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Defence</a:t>
            </a:r>
            <a:endParaRPr lang="en-US" sz="2200" b="1" dirty="0">
              <a:solidFill>
                <a:srgbClr val="4A4A45"/>
              </a:solidFill>
              <a:latin typeface="Lato Bold" pitchFamily="34" charset="0"/>
              <a:ea typeface="Lato Bold" pitchFamily="34" charset="-122"/>
              <a:cs typeface="Lato Bold" pitchFamily="34" charset="-120"/>
            </a:endParaRPr>
          </a:p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technology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43709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674743"/>
            <a:ext cx="510302" cy="54445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pPr algn="ctr"/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5</a:t>
            </a:r>
            <a:endParaRPr lang="en-US" sz="2650" dirty="0"/>
          </a:p>
          <a:p>
            <a:endParaRPr lang="en-IN" dirty="0"/>
          </a:p>
        </p:txBody>
      </p:sp>
      <p:sp>
        <p:nvSpPr>
          <p:cNvPr id="13" name="Text 10"/>
          <p:cNvSpPr/>
          <p:nvPr/>
        </p:nvSpPr>
        <p:spPr>
          <a:xfrm>
            <a:off x="950238" y="5092779"/>
            <a:ext cx="19740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3668227"/>
            <a:ext cx="2835235" cy="446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Artificial Intelligence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and Autonomous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System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Advancements in Aerospace and Propulsion</a:t>
            </a:r>
          </a:p>
          <a:p>
            <a:pPr marL="0" indent="0">
              <a:lnSpc>
                <a:spcPts val="2750"/>
              </a:lnSpc>
              <a:buNone/>
            </a:pPr>
            <a:endParaRPr lang="en-US" sz="2200" b="1" dirty="0">
              <a:solidFill>
                <a:srgbClr val="4A4A45"/>
              </a:solidFill>
              <a:latin typeface="Lato Bold" pitchFamily="34" charset="0"/>
              <a:ea typeface="Lato Bold" pitchFamily="34" charset="-122"/>
              <a:cs typeface="Lato Bold" pitchFamily="34" charset="-120"/>
            </a:endParaRPr>
          </a:p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Directed Energy Weapons and Laser Technology</a:t>
            </a:r>
          </a:p>
          <a:p>
            <a:pPr marL="0" indent="0">
              <a:lnSpc>
                <a:spcPts val="2750"/>
              </a:lnSpc>
              <a:buNone/>
            </a:pPr>
            <a:endParaRPr lang="en-US" sz="2200" b="1" dirty="0">
              <a:solidFill>
                <a:srgbClr val="4A4A45"/>
              </a:solidFill>
              <a:latin typeface="Lato Bold" pitchFamily="34" charset="0"/>
              <a:ea typeface="Lato Bold" pitchFamily="34" charset="-122"/>
              <a:cs typeface="Lato Bold" pitchFamily="34" charset="-120"/>
            </a:endParaRPr>
          </a:p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Conclusion and Future Outlook</a:t>
            </a:r>
          </a:p>
          <a:p>
            <a:pPr marL="0" indent="0">
              <a:lnSpc>
                <a:spcPts val="2750"/>
              </a:lnSpc>
              <a:buNone/>
            </a:pPr>
            <a:endParaRPr lang="en-US" sz="2200" b="1" dirty="0">
              <a:solidFill>
                <a:srgbClr val="4A4A45"/>
              </a:solidFill>
              <a:latin typeface="Lato Bold" pitchFamily="34" charset="0"/>
              <a:ea typeface="Lato Bold" pitchFamily="34" charset="-122"/>
              <a:cs typeface="Lato Bold" pitchFamily="34" charset="-120"/>
            </a:endParaRPr>
          </a:p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Innovation Idea from overall presentation </a:t>
            </a:r>
          </a:p>
          <a:p>
            <a:pPr marL="0" indent="0">
              <a:lnSpc>
                <a:spcPts val="2750"/>
              </a:lnSpc>
              <a:buNone/>
            </a:pPr>
            <a:endParaRPr lang="en-US" sz="2200" b="1" dirty="0">
              <a:solidFill>
                <a:srgbClr val="4A4A45"/>
              </a:solidFill>
              <a:latin typeface="Lato Bold" pitchFamily="34" charset="0"/>
              <a:ea typeface="Lato Bold" pitchFamily="34" charset="-122"/>
              <a:cs typeface="Lato Bold" pitchFamily="34" charset="-120"/>
            </a:endParaRPr>
          </a:p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9818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3668227"/>
            <a:ext cx="510302" cy="44657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pPr algn="ctr"/>
            <a:r>
              <a:rPr lang="en-IN" sz="2650" dirty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4</a:t>
            </a:r>
          </a:p>
        </p:txBody>
      </p:sp>
      <p:sp>
        <p:nvSpPr>
          <p:cNvPr id="18" name="Text 15"/>
          <p:cNvSpPr/>
          <p:nvPr/>
        </p:nvSpPr>
        <p:spPr>
          <a:xfrm>
            <a:off x="5422583" y="3668227"/>
            <a:ext cx="2855119" cy="446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Cybersecurity and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Information Warfare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498187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0" name="Shape 9">
            <a:extLst>
              <a:ext uri="{FF2B5EF4-FFF2-40B4-BE49-F238E27FC236}">
                <a16:creationId xmlns:a16="http://schemas.microsoft.com/office/drawing/2014/main" id="{5AB1A556-9E09-F23F-10CC-5AA34607C24E}"/>
              </a:ext>
            </a:extLst>
          </p:cNvPr>
          <p:cNvSpPr/>
          <p:nvPr/>
        </p:nvSpPr>
        <p:spPr>
          <a:xfrm>
            <a:off x="793790" y="3756899"/>
            <a:ext cx="510302" cy="446573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pPr algn="ctr"/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50" dirty="0"/>
          </a:p>
          <a:p>
            <a:endParaRPr lang="en-IN" dirty="0"/>
          </a:p>
        </p:txBody>
      </p:sp>
      <p:sp>
        <p:nvSpPr>
          <p:cNvPr id="23" name="Shape 9">
            <a:extLst>
              <a:ext uri="{FF2B5EF4-FFF2-40B4-BE49-F238E27FC236}">
                <a16:creationId xmlns:a16="http://schemas.microsoft.com/office/drawing/2014/main" id="{DFBF192E-77E2-1ED6-F058-99C4FE538909}"/>
              </a:ext>
            </a:extLst>
          </p:cNvPr>
          <p:cNvSpPr/>
          <p:nvPr/>
        </p:nvSpPr>
        <p:spPr>
          <a:xfrm>
            <a:off x="793790" y="5352835"/>
            <a:ext cx="510302" cy="452063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pPr algn="ctr"/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6</a:t>
            </a:r>
            <a:endParaRPr lang="en-US" sz="2650" dirty="0"/>
          </a:p>
          <a:p>
            <a:endParaRPr lang="en-IN" dirty="0"/>
          </a:p>
        </p:txBody>
      </p:sp>
      <p:sp>
        <p:nvSpPr>
          <p:cNvPr id="24" name="Shape 9">
            <a:extLst>
              <a:ext uri="{FF2B5EF4-FFF2-40B4-BE49-F238E27FC236}">
                <a16:creationId xmlns:a16="http://schemas.microsoft.com/office/drawing/2014/main" id="{87200A61-C90F-FD41-DBFF-E1EB85748C52}"/>
              </a:ext>
            </a:extLst>
          </p:cNvPr>
          <p:cNvSpPr/>
          <p:nvPr/>
        </p:nvSpPr>
        <p:spPr>
          <a:xfrm>
            <a:off x="793790" y="5938463"/>
            <a:ext cx="510302" cy="544530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pPr algn="ctr"/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7</a:t>
            </a:r>
            <a:endParaRPr lang="en-US" sz="2650" dirty="0"/>
          </a:p>
          <a:p>
            <a:endParaRPr lang="en-IN" dirty="0"/>
          </a:p>
        </p:txBody>
      </p:sp>
      <p:sp>
        <p:nvSpPr>
          <p:cNvPr id="25" name="Shape 9">
            <a:extLst>
              <a:ext uri="{FF2B5EF4-FFF2-40B4-BE49-F238E27FC236}">
                <a16:creationId xmlns:a16="http://schemas.microsoft.com/office/drawing/2014/main" id="{E220B6B5-4FCC-745D-971E-CAF6E6661FED}"/>
              </a:ext>
            </a:extLst>
          </p:cNvPr>
          <p:cNvSpPr/>
          <p:nvPr/>
        </p:nvSpPr>
        <p:spPr>
          <a:xfrm>
            <a:off x="793790" y="6709025"/>
            <a:ext cx="510302" cy="48288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  <p:txBody>
          <a:bodyPr/>
          <a:lstStyle/>
          <a:p>
            <a:pPr algn="ctr"/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8</a:t>
            </a:r>
            <a:endParaRPr lang="en-US" sz="2650" dirty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059" y="521851"/>
            <a:ext cx="6972538" cy="591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Evolution  of Defence technology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935712" y="1492687"/>
            <a:ext cx="22860" cy="6214943"/>
          </a:xfrm>
          <a:prstGeom prst="roundRect">
            <a:avLst>
              <a:gd name="adj" fmla="val 124319"/>
            </a:avLst>
          </a:prstGeom>
          <a:solidFill>
            <a:srgbClr val="CBC5B8"/>
          </a:solidFill>
          <a:ln/>
        </p:spPr>
      </p:sp>
      <p:sp>
        <p:nvSpPr>
          <p:cNvPr id="4" name="Shape 2"/>
          <p:cNvSpPr/>
          <p:nvPr/>
        </p:nvSpPr>
        <p:spPr>
          <a:xfrm>
            <a:off x="1137404" y="1907500"/>
            <a:ext cx="663059" cy="22860"/>
          </a:xfrm>
          <a:prstGeom prst="roundRect">
            <a:avLst>
              <a:gd name="adj" fmla="val 124319"/>
            </a:avLst>
          </a:prstGeom>
          <a:solidFill>
            <a:srgbClr val="CBC5B8"/>
          </a:solidFill>
          <a:ln/>
        </p:spPr>
      </p:sp>
      <p:sp>
        <p:nvSpPr>
          <p:cNvPr id="5" name="Shape 3"/>
          <p:cNvSpPr/>
          <p:nvPr/>
        </p:nvSpPr>
        <p:spPr>
          <a:xfrm>
            <a:off x="734020" y="1705808"/>
            <a:ext cx="426244" cy="42624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6" name="Text 4"/>
          <p:cNvSpPr/>
          <p:nvPr/>
        </p:nvSpPr>
        <p:spPr>
          <a:xfrm>
            <a:off x="864751" y="1776770"/>
            <a:ext cx="16478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964619" y="1682115"/>
            <a:ext cx="2368272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Early Weapons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964619" y="2091690"/>
            <a:ext cx="12002722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From spears and bows to gunpowder-based firearms.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1137404" y="3188375"/>
            <a:ext cx="663059" cy="22860"/>
          </a:xfrm>
          <a:prstGeom prst="roundRect">
            <a:avLst>
              <a:gd name="adj" fmla="val 124319"/>
            </a:avLst>
          </a:prstGeom>
          <a:solidFill>
            <a:srgbClr val="CBC5B8"/>
          </a:solidFill>
          <a:ln/>
        </p:spPr>
      </p:sp>
      <p:sp>
        <p:nvSpPr>
          <p:cNvPr id="10" name="Shape 8"/>
          <p:cNvSpPr/>
          <p:nvPr/>
        </p:nvSpPr>
        <p:spPr>
          <a:xfrm>
            <a:off x="734020" y="2986683"/>
            <a:ext cx="426244" cy="42624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1" name="Text 9"/>
          <p:cNvSpPr/>
          <p:nvPr/>
        </p:nvSpPr>
        <p:spPr>
          <a:xfrm>
            <a:off x="864751" y="3057644"/>
            <a:ext cx="16478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989177" y="2962989"/>
            <a:ext cx="2368272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Industrial Revolution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989177" y="3372564"/>
            <a:ext cx="1197816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Mass production of weapons and introduction of steam power.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1137404" y="4469249"/>
            <a:ext cx="663059" cy="22860"/>
          </a:xfrm>
          <a:prstGeom prst="roundRect">
            <a:avLst>
              <a:gd name="adj" fmla="val 124319"/>
            </a:avLst>
          </a:prstGeom>
          <a:solidFill>
            <a:srgbClr val="CBC5B8"/>
          </a:solidFill>
          <a:ln/>
        </p:spPr>
      </p:sp>
      <p:sp>
        <p:nvSpPr>
          <p:cNvPr id="15" name="Shape 13"/>
          <p:cNvSpPr/>
          <p:nvPr/>
        </p:nvSpPr>
        <p:spPr>
          <a:xfrm>
            <a:off x="734020" y="4267557"/>
            <a:ext cx="426244" cy="42624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6" name="Text 14"/>
          <p:cNvSpPr/>
          <p:nvPr/>
        </p:nvSpPr>
        <p:spPr>
          <a:xfrm>
            <a:off x="864751" y="4338518"/>
            <a:ext cx="16478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89177" y="4243864"/>
            <a:ext cx="2368272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World Wars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989177" y="4653439"/>
            <a:ext cx="1197816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Advances in aviation, tank warfare, and nuclear weapons.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1137404" y="5750123"/>
            <a:ext cx="663059" cy="22860"/>
          </a:xfrm>
          <a:prstGeom prst="roundRect">
            <a:avLst>
              <a:gd name="adj" fmla="val 124319"/>
            </a:avLst>
          </a:prstGeom>
          <a:solidFill>
            <a:srgbClr val="CBC5B8"/>
          </a:solidFill>
          <a:ln/>
        </p:spPr>
      </p:sp>
      <p:sp>
        <p:nvSpPr>
          <p:cNvPr id="20" name="Shape 18"/>
          <p:cNvSpPr/>
          <p:nvPr/>
        </p:nvSpPr>
        <p:spPr>
          <a:xfrm>
            <a:off x="734020" y="5548432"/>
            <a:ext cx="426244" cy="42624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21" name="Text 19"/>
          <p:cNvSpPr/>
          <p:nvPr/>
        </p:nvSpPr>
        <p:spPr>
          <a:xfrm>
            <a:off x="864751" y="5619393"/>
            <a:ext cx="16478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989177" y="5524738"/>
            <a:ext cx="2368272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Cold War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1989177" y="5934313"/>
            <a:ext cx="1197816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Focus on nuclear deterrence and space race.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1137404" y="7030998"/>
            <a:ext cx="663059" cy="22860"/>
          </a:xfrm>
          <a:prstGeom prst="roundRect">
            <a:avLst>
              <a:gd name="adj" fmla="val 124319"/>
            </a:avLst>
          </a:prstGeom>
          <a:solidFill>
            <a:srgbClr val="CBC5B8"/>
          </a:solidFill>
          <a:ln/>
        </p:spPr>
      </p:sp>
      <p:sp>
        <p:nvSpPr>
          <p:cNvPr id="25" name="Shape 23"/>
          <p:cNvSpPr/>
          <p:nvPr/>
        </p:nvSpPr>
        <p:spPr>
          <a:xfrm>
            <a:off x="734020" y="6829306"/>
            <a:ext cx="426244" cy="426244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26" name="Text 24"/>
          <p:cNvSpPr/>
          <p:nvPr/>
        </p:nvSpPr>
        <p:spPr>
          <a:xfrm>
            <a:off x="864751" y="6900267"/>
            <a:ext cx="164783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5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1989177" y="6805613"/>
            <a:ext cx="2368272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Modern Era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1989177" y="7215188"/>
            <a:ext cx="11978164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Emergence of advanced technology like drones, AI, and cyberwarfare and data race.</a:t>
            </a:r>
            <a:endParaRPr lang="en-US" sz="145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F4FC9B3-B54C-C9C4-EDA7-F0AD350AC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92629" y="729465"/>
            <a:ext cx="1931541" cy="19520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967EB83-504B-AC82-8CA1-9CFDDEC7B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517330" y="657546"/>
            <a:ext cx="2260315" cy="209592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5935A04-392F-26F4-93E6-D4A54980D3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092629" y="3111844"/>
            <a:ext cx="2095500" cy="170304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15DD229-5F2E-9834-E6D0-5803ED407E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1619644" y="3057644"/>
            <a:ext cx="2158001" cy="177834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768F304-2860-BAF5-0BAC-C70D42AC55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678256" y="5239820"/>
            <a:ext cx="4289086" cy="2467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133" y="386953"/>
            <a:ext cx="4807863" cy="438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History of Defence Technology</a:t>
            </a:r>
            <a:endParaRPr lang="en-US" sz="2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33" y="1106091"/>
            <a:ext cx="701635" cy="11227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03271" y="1246346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Ancient Warfare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403271" y="1549718"/>
            <a:ext cx="1273599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Early weapons included spears, bows, and swords. Warfare was primarily focused on hand-to-hand combat.</a:t>
            </a:r>
            <a:endParaRPr lang="en-US" sz="11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33" y="2228850"/>
            <a:ext cx="701635" cy="11227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03271" y="2369106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Gunpowder Era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403271" y="2672477"/>
            <a:ext cx="1273599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invention of gunpowder revolutionized warfare. Cannons and firearms became dominant weapons.</a:t>
            </a:r>
            <a:endParaRPr lang="en-US" sz="11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133" y="3351609"/>
            <a:ext cx="701635" cy="11227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03271" y="3491865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Industrial Revolution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1403271" y="3795236"/>
            <a:ext cx="1273599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Mass production of weapons and introduction of steam power led to larger armies and more powerful weapons.</a:t>
            </a:r>
            <a:endParaRPr lang="en-US" sz="11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33" y="4474369"/>
            <a:ext cx="701635" cy="11227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403271" y="4614624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World Wars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1403271" y="4917996"/>
            <a:ext cx="1273599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Advances in aviation, tank warfare, and the development of nuclear weapons marked a turning point in warfare.</a:t>
            </a:r>
            <a:endParaRPr lang="en-US" sz="11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33" y="5597128"/>
            <a:ext cx="701635" cy="11227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403271" y="5737384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Cold War</a:t>
            </a:r>
            <a:endParaRPr lang="en-US" sz="1350" dirty="0"/>
          </a:p>
        </p:txBody>
      </p:sp>
      <p:sp>
        <p:nvSpPr>
          <p:cNvPr id="17" name="Text 10"/>
          <p:cNvSpPr/>
          <p:nvPr/>
        </p:nvSpPr>
        <p:spPr>
          <a:xfrm>
            <a:off x="1403271" y="6040755"/>
            <a:ext cx="1273599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 shifted to nuclear deterrence and space race, with both sides developing advanced technologies.</a:t>
            </a:r>
            <a:endParaRPr lang="en-US" sz="11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133" y="6719888"/>
            <a:ext cx="701635" cy="112275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403271" y="6860143"/>
            <a:ext cx="1754267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Modern Era</a:t>
            </a:r>
            <a:endParaRPr lang="en-US" sz="1350" dirty="0"/>
          </a:p>
        </p:txBody>
      </p:sp>
      <p:sp>
        <p:nvSpPr>
          <p:cNvPr id="20" name="Text 12"/>
          <p:cNvSpPr/>
          <p:nvPr/>
        </p:nvSpPr>
        <p:spPr>
          <a:xfrm>
            <a:off x="1403271" y="7163514"/>
            <a:ext cx="12735997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Emergence of advanced technologies like drones, AI, and cyberwarfare continues to reshape the landscape of warfare.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9734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Artificial Intelligence and Autonomous Systems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914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Autonomous Weapons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Robots capable of selecting and engaging targets without human intervention.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6777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AI-powered Decision Making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systems analyze vast amounts of data to support strategic decisions.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30506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Automated Surveillance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algorithms analyze data from sensors to detect threats and track targets.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2328267"/>
            <a:ext cx="4933950" cy="357306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Cybersecurity and Information Warfare</a:t>
            </a:r>
            <a:endParaRPr lang="en-US" sz="43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Cyberattacks</a:t>
            </a:r>
            <a:endParaRPr lang="en-US" sz="2150" dirty="0"/>
          </a:p>
        </p:txBody>
      </p:sp>
      <p:sp>
        <p:nvSpPr>
          <p:cNvPr id="7" name="Text 2"/>
          <p:cNvSpPr/>
          <p:nvPr/>
        </p:nvSpPr>
        <p:spPr>
          <a:xfrm>
            <a:off x="76951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Hacking and disruption of critical infrastructure and networks.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Information Warfare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Spreading propaganda, manipulating public opinion, and undermining trust.</a:t>
            </a:r>
            <a:endParaRPr lang="en-US" sz="17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6951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 </a:t>
            </a:r>
            <a:r>
              <a:rPr lang="en-US" sz="2150" b="1" dirty="0" err="1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Cyberdefense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7695128" y="655260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Protecting networks, data, and systems from cyber threats.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43545" y="584597"/>
            <a:ext cx="7656909" cy="1327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Advancements in Aerospace and Propulsion</a:t>
            </a:r>
            <a:endParaRPr lang="en-US" sz="41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45" y="2230993"/>
            <a:ext cx="531138" cy="53113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43545" y="2974538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Hypersonic Weapons</a:t>
            </a:r>
            <a:endParaRPr lang="en-US" sz="2050" dirty="0"/>
          </a:p>
        </p:txBody>
      </p:sp>
      <p:sp>
        <p:nvSpPr>
          <p:cNvPr id="7" name="Text 2"/>
          <p:cNvSpPr/>
          <p:nvPr/>
        </p:nvSpPr>
        <p:spPr>
          <a:xfrm>
            <a:off x="743545" y="3433882"/>
            <a:ext cx="3669149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Highly maneuverable missiles that travel at speeds exceeding Mach 5.</a:t>
            </a:r>
            <a:endParaRPr lang="en-US" sz="16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306" y="2230993"/>
            <a:ext cx="531138" cy="53113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731306" y="2974538"/>
            <a:ext cx="3669149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Unmanned Aerial Vehicles (UAVs)</a:t>
            </a:r>
            <a:endParaRPr lang="en-US" sz="2050" dirty="0"/>
          </a:p>
        </p:txBody>
      </p:sp>
      <p:sp>
        <p:nvSpPr>
          <p:cNvPr id="10" name="Text 4"/>
          <p:cNvSpPr/>
          <p:nvPr/>
        </p:nvSpPr>
        <p:spPr>
          <a:xfrm>
            <a:off x="4731306" y="3765828"/>
            <a:ext cx="3669149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Remotely controlled aircraft used for reconnaissance, surveillance, and strike missions.</a:t>
            </a:r>
            <a:endParaRPr lang="en-US" sz="16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45" y="5422583"/>
            <a:ext cx="531138" cy="53113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3545" y="6166128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Space-Based Systems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743545" y="6625471"/>
            <a:ext cx="3669149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Satellites provide real-time intelligence, communications, and navigation capabilities.</a:t>
            </a:r>
            <a:endParaRPr lang="en-US" sz="16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1306" y="5422583"/>
            <a:ext cx="531138" cy="53113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4731306" y="6166128"/>
            <a:ext cx="3052882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Next-Generation Fighters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4731306" y="6625471"/>
            <a:ext cx="3669149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Advanced fighter jets with enhanced stealth, maneuverability, and sensor capabilities.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32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Directed Energy Weapons and Laser Technology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40988"/>
            <a:ext cx="7556421" cy="3705225"/>
          </a:xfrm>
          <a:prstGeom prst="roundRect">
            <a:avLst>
              <a:gd name="adj" fmla="val 91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14860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29231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Type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29231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798927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94263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Laser Weapons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94263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Concentrate energy beams to damage targets.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81214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9558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High-Power Microwaves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95585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Disrupt electronic systems and equipment.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825371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59690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Particle Beam Weapons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96907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 high-energy particles to damage or destroy targets.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Conclusion and Future Outlook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Defence technology is constantly evolving to address emerging threats and maintain national security. Future advancements will likely include further integration of AI, advanced robotics, and space-based systems.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522</Words>
  <Application>Microsoft Office PowerPoint</Application>
  <PresentationFormat>Custom</PresentationFormat>
  <Paragraphs>107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Gill Sans Ultra Bold</vt:lpstr>
      <vt:lpstr>Lato Bold</vt:lpstr>
      <vt:lpstr>Arial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NEHANT SAWARKAR</cp:lastModifiedBy>
  <cp:revision>17</cp:revision>
  <dcterms:created xsi:type="dcterms:W3CDTF">2024-10-17T17:45:11Z</dcterms:created>
  <dcterms:modified xsi:type="dcterms:W3CDTF">2024-10-20T15:26:21Z</dcterms:modified>
</cp:coreProperties>
</file>